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423" r:id="rId3"/>
    <p:sldId id="1389" r:id="rId4"/>
    <p:sldId id="1381" r:id="rId6"/>
    <p:sldId id="1390" r:id="rId7"/>
    <p:sldId id="1403" r:id="rId8"/>
    <p:sldId id="1397" r:id="rId9"/>
    <p:sldId id="1396" r:id="rId10"/>
    <p:sldId id="1435" r:id="rId11"/>
    <p:sldId id="1436" r:id="rId12"/>
    <p:sldId id="1405" r:id="rId13"/>
    <p:sldId id="1408" r:id="rId14"/>
    <p:sldId id="1392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玉凤" initials="彭玉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DE4236"/>
    <a:srgbClr val="F85417"/>
    <a:srgbClr val="BFBFBF"/>
    <a:srgbClr val="ED9993"/>
    <a:srgbClr val="ECB929"/>
    <a:srgbClr val="EE5219"/>
    <a:srgbClr val="FBFBFB"/>
    <a:srgbClr val="F4F3EE"/>
    <a:srgbClr val="BFC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7" autoAdjust="0"/>
    <p:restoredTop sz="92717" autoAdjust="0"/>
  </p:normalViewPr>
  <p:slideViewPr>
    <p:cSldViewPr snapToGrid="0" showGuides="1">
      <p:cViewPr varScale="1">
        <p:scale>
          <a:sx n="63" d="100"/>
          <a:sy n="63" d="100"/>
        </p:scale>
        <p:origin x="67" y="235"/>
      </p:cViewPr>
      <p:guideLst>
        <p:guide pos="878"/>
        <p:guide pos="7346"/>
        <p:guide orient="horz" pos="4084"/>
        <p:guide orient="horz" pos="2160"/>
        <p:guide pos="410"/>
        <p:guide orient="horz" pos="466"/>
        <p:guide pos="6748"/>
        <p:guide pos="3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6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883E70A7-50AA-4365-B83E-64A4DC3813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24EC-A717-42F7-A4F3-5CC188E95C8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/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/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  <a:headEnd/>
            <a:tailEnd/>
          </a:ln>
        </p:spPr>
      </p:pic>
      <p:grpSp>
        <p:nvGrpSpPr>
          <p:cNvPr id="10" name="组合 9"/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/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/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/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/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/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/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/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/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/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/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/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/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/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/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/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/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/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/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/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/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/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/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/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/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/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/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/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/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/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/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/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/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/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/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/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/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/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/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/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/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/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/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/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/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/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7713" y="251014"/>
            <a:ext cx="3089983" cy="503339"/>
          </a:xfrm>
        </p:spPr>
        <p:txBody>
          <a:bodyPr lIns="0" tIns="0" rIns="0" bIns="0"/>
          <a:lstStyle>
            <a:lvl1pPr>
              <a:defRPr sz="2970" b="1" i="0">
                <a:solidFill>
                  <a:srgbClr val="034EA2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9043" y="2472766"/>
            <a:ext cx="9953909" cy="1630820"/>
          </a:xfrm>
        </p:spPr>
        <p:txBody>
          <a:bodyPr lIns="0" tIns="0" rIns="0" bIns="0"/>
          <a:lstStyle>
            <a:lvl1pPr>
              <a:defRPr sz="198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3428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3428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2039" y="6607400"/>
            <a:ext cx="554182" cy="191269"/>
          </a:xfrm>
        </p:spPr>
        <p:txBody>
          <a:bodyPr lIns="0" tIns="0" rIns="0" bIns="0"/>
          <a:lstStyle>
            <a:lvl1pPr>
              <a:defRPr sz="99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7302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0" dirty="0"/>
            </a:fld>
            <a:r>
              <a:rPr spc="-20" dirty="0"/>
              <a:t>/20</a:t>
            </a:r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4116" y="2195640"/>
            <a:ext cx="7050525" cy="163585"/>
          </a:xfrm>
          <a:custGeom>
            <a:avLst/>
            <a:gdLst/>
            <a:ahLst/>
            <a:cxnLst/>
            <a:rect l="l" t="t" r="r" b="b"/>
            <a:pathLst>
              <a:path w="3557904" h="82550">
                <a:moveTo>
                  <a:pt x="3506851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3557651" y="82384"/>
                </a:lnTo>
                <a:lnTo>
                  <a:pt x="3557651" y="50800"/>
                </a:lnTo>
                <a:lnTo>
                  <a:pt x="3553643" y="31075"/>
                </a:lnTo>
                <a:lnTo>
                  <a:pt x="3542729" y="14922"/>
                </a:lnTo>
                <a:lnTo>
                  <a:pt x="3526576" y="4008"/>
                </a:lnTo>
                <a:lnTo>
                  <a:pt x="3506851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grpSp>
        <p:nvGrpSpPr>
          <p:cNvPr id="4" name="object 4"/>
          <p:cNvGrpSpPr/>
          <p:nvPr/>
        </p:nvGrpSpPr>
        <p:grpSpPr>
          <a:xfrm>
            <a:off x="2534116" y="2283679"/>
            <a:ext cx="7151193" cy="1114897"/>
            <a:chOff x="507618" y="1152412"/>
            <a:chExt cx="3608704" cy="562610"/>
          </a:xfrm>
          <a:solidFill>
            <a:srgbClr val="034EA2"/>
          </a:solidFill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8419" y="1613230"/>
              <a:ext cx="101600" cy="101600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219" y="1600530"/>
              <a:ext cx="3506837" cy="114300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5269" y="1158544"/>
              <a:ext cx="50800" cy="454685"/>
            </a:xfrm>
            <a:prstGeom prst="rect">
              <a:avLst/>
            </a:prstGeom>
            <a:grpFill/>
          </p:spPr>
        </p:pic>
        <p:sp>
          <p:nvSpPr>
            <p:cNvPr id="8" name="object 8"/>
            <p:cNvSpPr/>
            <p:nvPr/>
          </p:nvSpPr>
          <p:spPr>
            <a:xfrm>
              <a:off x="507618" y="1152412"/>
              <a:ext cx="3557904" cy="511809"/>
            </a:xfrm>
            <a:custGeom>
              <a:avLst/>
              <a:gdLst/>
              <a:ahLst/>
              <a:cxnLst/>
              <a:rect l="l" t="t" r="r" b="b"/>
              <a:pathLst>
                <a:path w="3557904" h="511810">
                  <a:moveTo>
                    <a:pt x="3557651" y="0"/>
                  </a:moveTo>
                  <a:lnTo>
                    <a:pt x="0" y="0"/>
                  </a:lnTo>
                  <a:lnTo>
                    <a:pt x="0" y="460818"/>
                  </a:lnTo>
                  <a:lnTo>
                    <a:pt x="4008" y="480542"/>
                  </a:lnTo>
                  <a:lnTo>
                    <a:pt x="14922" y="496695"/>
                  </a:lnTo>
                  <a:lnTo>
                    <a:pt x="31075" y="507610"/>
                  </a:lnTo>
                  <a:lnTo>
                    <a:pt x="50800" y="511618"/>
                  </a:lnTo>
                  <a:lnTo>
                    <a:pt x="3506851" y="511618"/>
                  </a:lnTo>
                  <a:lnTo>
                    <a:pt x="3526576" y="507610"/>
                  </a:lnTo>
                  <a:lnTo>
                    <a:pt x="3542729" y="496695"/>
                  </a:lnTo>
                  <a:lnTo>
                    <a:pt x="3553643" y="480542"/>
                  </a:lnTo>
                  <a:lnTo>
                    <a:pt x="3557651" y="460818"/>
                  </a:lnTo>
                  <a:lnTo>
                    <a:pt x="355765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9" name="object 9"/>
            <p:cNvSpPr/>
            <p:nvPr/>
          </p:nvSpPr>
          <p:spPr>
            <a:xfrm>
              <a:off x="4065269" y="1196649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43563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5269" y="11839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5269" y="1171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5269" y="11585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sz="3565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39135" y="2489835"/>
            <a:ext cx="5713730" cy="51181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14300" marR="5080" indent="-101600" algn="ctr">
              <a:lnSpc>
                <a:spcPct val="100000"/>
              </a:lnSpc>
              <a:spcBef>
                <a:spcPts val="100"/>
              </a:spcBef>
            </a:pPr>
            <a:r>
              <a:rPr lang="zh-CN" sz="3170">
                <a:solidFill>
                  <a:schemeClr val="bg1"/>
                </a:solidFill>
                <a:latin typeface="Noto Sans CJK HK" panose="020B0500000000000000" charset="-120"/>
                <a:cs typeface="Noto Sans CJK HK" panose="020B0500000000000000" charset="-120"/>
              </a:rPr>
              <a:t>轻量化目标检测算法的设计</a:t>
            </a:r>
            <a:endParaRPr lang="zh-CN" sz="3170">
              <a:solidFill>
                <a:schemeClr val="bg1"/>
              </a:solidFill>
              <a:latin typeface="Noto Sans CJK HK" panose="020B0500000000000000" charset="-120"/>
              <a:cs typeface="Noto Sans CJK HK" panose="020B0500000000000000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4198" y="3977212"/>
            <a:ext cx="1543994" cy="34417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姓名</a:t>
            </a:r>
            <a:r>
              <a:rPr sz="2080" spc="45" dirty="0">
                <a:latin typeface="Arial" panose="020B0604020202020204"/>
                <a:cs typeface="Arial" panose="020B0604020202020204"/>
              </a:rPr>
              <a:t>: </a:t>
            </a:r>
            <a:r>
              <a:rPr lang="zh-CN" sz="2080" spc="45" dirty="0">
                <a:latin typeface="Arial" panose="020B0604020202020204"/>
                <a:cs typeface="Arial" panose="020B0604020202020204"/>
              </a:rPr>
              <a:t>薄劲阳</a:t>
            </a:r>
            <a:endParaRPr lang="zh-CN" sz="2080" spc="4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5017" y="3977212"/>
            <a:ext cx="2278869" cy="34417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学号</a:t>
            </a:r>
            <a:r>
              <a:rPr sz="2080" spc="45" dirty="0">
                <a:latin typeface="Arial" panose="020B0604020202020204"/>
                <a:cs typeface="Arial" panose="020B0604020202020204"/>
              </a:rPr>
              <a:t>: </a:t>
            </a:r>
            <a:r>
              <a:rPr lang="en-US" sz="2080" spc="45" dirty="0">
                <a:latin typeface="Arial" panose="020B0604020202020204"/>
                <a:cs typeface="Arial" panose="020B0604020202020204"/>
              </a:rPr>
              <a:t>2020115025</a:t>
            </a:r>
            <a:endParaRPr lang="en-US" sz="2080" spc="4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34615" y="4545330"/>
            <a:ext cx="6441440" cy="1316990"/>
          </a:xfrm>
          <a:prstGeom prst="rect">
            <a:avLst/>
          </a:prstGeom>
        </p:spPr>
        <p:txBody>
          <a:bodyPr vert="horz" wrap="square" lIns="0" tIns="25166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tabLst>
                <a:tab pos="1152525" algn="l"/>
              </a:tabLs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专业</a:t>
            </a:r>
            <a:r>
              <a:rPr sz="2080" dirty="0">
                <a:latin typeface="Arial" panose="020B0604020202020204"/>
                <a:cs typeface="Arial" panose="020B0604020202020204"/>
              </a:rPr>
              <a:t>:</a:t>
            </a:r>
            <a:r>
              <a:rPr sz="2080" spc="95" dirty="0">
                <a:latin typeface="Arial" panose="020B0604020202020204"/>
                <a:cs typeface="Arial" panose="020B0604020202020204"/>
              </a:rPr>
              <a:t> </a:t>
            </a:r>
            <a:r>
              <a:rPr lang="zh-CN" sz="2080" spc="95" dirty="0">
                <a:latin typeface="Arial" panose="020B0604020202020204"/>
                <a:cs typeface="Arial" panose="020B0604020202020204"/>
              </a:rPr>
              <a:t>计算机科学与技术</a:t>
            </a:r>
            <a:r>
              <a:rPr lang="en-US" altLang="zh-CN" sz="2080" spc="95" dirty="0">
                <a:latin typeface="Arial" panose="020B0604020202020204"/>
                <a:cs typeface="Arial" panose="020B0604020202020204"/>
              </a:rPr>
              <a:t> </a:t>
            </a:r>
            <a:endParaRPr lang="en-US" altLang="zh-CN" sz="2080" spc="95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tabLst>
                <a:tab pos="1152525" algn="l"/>
              </a:tabLs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导师</a:t>
            </a:r>
            <a:r>
              <a:rPr sz="2080" dirty="0">
                <a:latin typeface="Arial" panose="020B0604020202020204"/>
                <a:cs typeface="Arial" panose="020B0604020202020204"/>
              </a:rPr>
              <a:t>:</a:t>
            </a:r>
            <a:r>
              <a:rPr sz="2080" spc="95" dirty="0">
                <a:latin typeface="Arial" panose="020B0604020202020204"/>
                <a:cs typeface="Arial" panose="020B0604020202020204"/>
              </a:rPr>
              <a:t> </a:t>
            </a:r>
            <a:r>
              <a:rPr lang="zh-CN" sz="2080" spc="95" dirty="0">
                <a:latin typeface="Arial" panose="020B0604020202020204"/>
                <a:cs typeface="Arial" panose="020B0604020202020204"/>
              </a:rPr>
              <a:t>卜起荣</a:t>
            </a:r>
            <a:r>
              <a:rPr sz="2080" spc="20" dirty="0">
                <a:latin typeface="Noto Serif CJK JP" panose="02020400000000000000" charset="-122"/>
                <a:cs typeface="Noto Serif CJK JP" panose="02020400000000000000" charset="-122"/>
              </a:rPr>
              <a:t> </a:t>
            </a:r>
            <a:endParaRPr sz="2080">
              <a:latin typeface="Noto Serif CJK JP" panose="02020400000000000000" charset="-122"/>
              <a:cs typeface="Noto Serif CJK JP" panose="02020400000000000000" charset="-122"/>
            </a:endParaRPr>
          </a:p>
          <a:p>
            <a:pPr algn="ctr">
              <a:lnSpc>
                <a:spcPct val="120000"/>
              </a:lnSpc>
              <a:spcBef>
                <a:spcPts val="995"/>
              </a:spcBef>
              <a:spcAft>
                <a:spcPts val="0"/>
              </a:spcAft>
            </a:pPr>
            <a:r>
              <a:rPr sz="2080" dirty="0">
                <a:latin typeface="Noto Serif CJK JP" panose="02020400000000000000" charset="-122"/>
                <a:cs typeface="Noto Serif CJK JP" panose="02020400000000000000" charset="-122"/>
              </a:rPr>
              <a:t>答辩日期</a:t>
            </a:r>
            <a:r>
              <a:rPr sz="2080" spc="40" dirty="0">
                <a:latin typeface="Arial" panose="020B0604020202020204"/>
                <a:cs typeface="Arial" panose="020B0604020202020204"/>
              </a:rPr>
              <a:t>: </a:t>
            </a:r>
            <a:r>
              <a:rPr sz="2080" dirty="0">
                <a:latin typeface="Arial" panose="020B0604020202020204"/>
                <a:cs typeface="Arial" panose="020B0604020202020204"/>
              </a:rPr>
              <a:t>202</a:t>
            </a:r>
            <a:r>
              <a:rPr lang="en-US" sz="2080" dirty="0">
                <a:latin typeface="Arial" panose="020B0604020202020204"/>
                <a:cs typeface="Arial" panose="020B0604020202020204"/>
              </a:rPr>
              <a:t>4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5" dirty="0">
                <a:latin typeface="Noto Serif CJK JP" panose="02020400000000000000" charset="-122"/>
                <a:cs typeface="Noto Serif CJK JP" panose="02020400000000000000" charset="-122"/>
              </a:rPr>
              <a:t>年 </a:t>
            </a:r>
            <a:r>
              <a:rPr lang="en-US" sz="2080" spc="5" dirty="0">
                <a:latin typeface="Noto Serif CJK JP" panose="02020400000000000000" charset="-122"/>
                <a:cs typeface="Noto Serif CJK JP" panose="02020400000000000000" charset="-122"/>
              </a:rPr>
              <a:t>1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5" dirty="0">
                <a:latin typeface="Noto Serif CJK JP" panose="02020400000000000000" charset="-122"/>
                <a:cs typeface="Noto Serif CJK JP" panose="02020400000000000000" charset="-122"/>
              </a:rPr>
              <a:t>月 </a:t>
            </a:r>
            <a:r>
              <a:rPr lang="en-US" sz="2080" spc="5" dirty="0">
                <a:latin typeface="Noto Serif CJK JP" panose="02020400000000000000" charset="-122"/>
                <a:cs typeface="Noto Serif CJK JP" panose="02020400000000000000" charset="-122"/>
              </a:rPr>
              <a:t>31</a:t>
            </a:r>
            <a:r>
              <a:rPr sz="208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80" spc="-50" dirty="0">
                <a:latin typeface="Noto Serif CJK JP" panose="02020400000000000000" charset="-122"/>
                <a:cs typeface="Noto Serif CJK JP" panose="02020400000000000000" charset="-122"/>
              </a:rPr>
              <a:t>日</a:t>
            </a:r>
            <a:endParaRPr sz="2080">
              <a:latin typeface="Noto Serif CJK JP" panose="02020400000000000000" charset="-122"/>
              <a:cs typeface="Noto Serif CJK JP" panose="020204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370205"/>
            <a:ext cx="3796665" cy="10128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40096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0063" y="1427933"/>
            <a:ext cx="5155158" cy="3046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DE4236"/>
                </a:solidFill>
              </a:rPr>
              <a:t>前期进行：</a:t>
            </a:r>
            <a:endParaRPr lang="en-US" altLang="zh-CN" sz="2400" dirty="0">
              <a:solidFill>
                <a:srgbClr val="DE4236"/>
              </a:solidFill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dk1"/>
              </a:solidFill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</a:rPr>
              <a:t>对该选题相关的资料进行搜集整理，并学习深度学习基本理论、</a:t>
            </a:r>
            <a:r>
              <a:rPr lang="en-US" altLang="zh-CN" dirty="0">
                <a:solidFill>
                  <a:schemeClr val="dk1"/>
                </a:solidFill>
              </a:rPr>
              <a:t>Yolov5</a:t>
            </a:r>
            <a:r>
              <a:rPr lang="zh-CN" altLang="en-US" dirty="0">
                <a:solidFill>
                  <a:schemeClr val="dk1"/>
                </a:solidFill>
              </a:rPr>
              <a:t>、</a:t>
            </a:r>
            <a:r>
              <a:rPr lang="en-US" altLang="zh-CN" dirty="0">
                <a:solidFill>
                  <a:schemeClr val="dk1"/>
                </a:solidFill>
              </a:rPr>
              <a:t>Yolov5-Lite</a:t>
            </a:r>
            <a:r>
              <a:rPr lang="zh-CN" altLang="en-US" dirty="0">
                <a:solidFill>
                  <a:schemeClr val="dk1"/>
                </a:solidFill>
              </a:rPr>
              <a:t>、树莓派；</a:t>
            </a:r>
            <a:endParaRPr lang="zh-CN" altLang="en-US" dirty="0">
              <a:solidFill>
                <a:schemeClr val="dk1"/>
              </a:solidFill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</a:rPr>
              <a:t>分析</a:t>
            </a:r>
            <a:r>
              <a:rPr lang="en-US" altLang="zh-CN" dirty="0">
                <a:solidFill>
                  <a:schemeClr val="dk1"/>
                </a:solidFill>
              </a:rPr>
              <a:t>Yolov5</a:t>
            </a:r>
            <a:r>
              <a:rPr lang="zh-CN" altLang="en-US" dirty="0">
                <a:solidFill>
                  <a:schemeClr val="dk1"/>
                </a:solidFill>
              </a:rPr>
              <a:t>、</a:t>
            </a:r>
            <a:r>
              <a:rPr lang="en-US" altLang="zh-CN" dirty="0">
                <a:solidFill>
                  <a:schemeClr val="dk1"/>
                </a:solidFill>
              </a:rPr>
              <a:t>Yolov5-Lite</a:t>
            </a:r>
            <a:r>
              <a:rPr lang="zh-CN" altLang="en-US" dirty="0">
                <a:solidFill>
                  <a:schemeClr val="dk1"/>
                </a:solidFill>
              </a:rPr>
              <a:t>的神经网络结构，尝试提出一种新的网络结构。</a:t>
            </a:r>
            <a:endParaRPr lang="zh-CN" altLang="en-US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工作安排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66034" y="1427933"/>
            <a:ext cx="5155158" cy="3046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DE4236"/>
                </a:solidFill>
              </a:rPr>
              <a:t>后期进行：</a:t>
            </a:r>
            <a:endParaRPr lang="en-US" altLang="zh-CN" sz="2400" dirty="0">
              <a:solidFill>
                <a:srgbClr val="DE4236"/>
              </a:solidFill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编写程序，完成数据集制作模块。</a:t>
            </a:r>
            <a:endParaRPr lang="zh-CN" altLang="en-US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</a:rPr>
              <a:t>使用制作好的数据集训练模型。</a:t>
            </a:r>
            <a:endParaRPr lang="en-US" altLang="zh-CN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</a:rPr>
              <a:t>将模型部署到树莓派上，并为程序编写前端界面。</a:t>
            </a:r>
            <a:endParaRPr lang="zh-CN" altLang="en-US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dk1"/>
                </a:solidFill>
              </a:rPr>
              <a:t>论文写作</a:t>
            </a:r>
            <a:endParaRPr lang="en-US" altLang="zh-CN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1754486" y="5015566"/>
            <a:ext cx="2146447" cy="517987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Freeform 12"/>
          <p:cNvSpPr/>
          <p:nvPr/>
        </p:nvSpPr>
        <p:spPr bwMode="auto">
          <a:xfrm>
            <a:off x="3675507" y="5097268"/>
            <a:ext cx="2149714" cy="517987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Freeform 13"/>
          <p:cNvSpPr/>
          <p:nvPr/>
        </p:nvSpPr>
        <p:spPr bwMode="auto">
          <a:xfrm>
            <a:off x="5567128" y="5015566"/>
            <a:ext cx="2144813" cy="517987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Freeform 14"/>
          <p:cNvSpPr/>
          <p:nvPr/>
        </p:nvSpPr>
        <p:spPr bwMode="auto">
          <a:xfrm>
            <a:off x="7439236" y="5086794"/>
            <a:ext cx="2146447" cy="51798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83927" y="5173508"/>
            <a:ext cx="1529715" cy="245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zh-CN" sz="1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2024-01-03-2024-01-21</a:t>
            </a:r>
            <a:endParaRPr lang="en-US" altLang="zh-CN" sz="1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30348" y="5173508"/>
            <a:ext cx="1465580" cy="245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zh-CN" sz="1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2024-1-22-2024-02-08</a:t>
            </a:r>
            <a:endParaRPr lang="en-US" altLang="zh-CN" sz="1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42209" y="5173096"/>
            <a:ext cx="1529715" cy="245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zh-CN" sz="1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2024-02-13-2024-04-20</a:t>
            </a:r>
            <a:endParaRPr lang="en-US" altLang="zh-CN" sz="1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782940" y="5173096"/>
            <a:ext cx="1529715" cy="245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zh-CN" sz="1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2024-04-20-2024-05-31</a:t>
            </a:r>
            <a:endParaRPr lang="en-US" altLang="zh-CN" sz="1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1806551" y="4532605"/>
            <a:ext cx="1730529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完成选题和《开题报告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3760367" y="5679919"/>
            <a:ext cx="1730529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理论学习、完成数据集制作模块、树莓派学习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5620493" y="4532852"/>
            <a:ext cx="1730529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系统开发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和论文写作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7548589" y="5836807"/>
            <a:ext cx="1730529" cy="333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论文查重和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毕业答辩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7168" y="349886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预期效果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232" y="5088993"/>
            <a:ext cx="1076553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85417"/>
                </a:solidFill>
              </a:rPr>
              <a:t>实现基于</a:t>
            </a:r>
            <a:r>
              <a:rPr lang="en-US" altLang="zh-CN" b="1" dirty="0">
                <a:solidFill>
                  <a:srgbClr val="F85417"/>
                </a:solidFill>
              </a:rPr>
              <a:t>Yolov5</a:t>
            </a:r>
            <a:r>
              <a:rPr lang="zh-CN" altLang="en-US" b="1" dirty="0">
                <a:solidFill>
                  <a:srgbClr val="F85417"/>
                </a:solidFill>
              </a:rPr>
              <a:t>、</a:t>
            </a:r>
            <a:r>
              <a:rPr lang="en-US" altLang="zh-CN" b="1" dirty="0">
                <a:solidFill>
                  <a:srgbClr val="F85417"/>
                </a:solidFill>
              </a:rPr>
              <a:t>Yolov5-Lite</a:t>
            </a:r>
            <a:r>
              <a:rPr lang="zh-CN" altLang="en-US" b="1" dirty="0">
                <a:solidFill>
                  <a:srgbClr val="F85417"/>
                </a:solidFill>
              </a:rPr>
              <a:t>目标检测。将训练好的模型部署到树莓派</a:t>
            </a:r>
            <a:r>
              <a:rPr lang="en-US" altLang="zh-CN" b="1" dirty="0">
                <a:solidFill>
                  <a:srgbClr val="F85417"/>
                </a:solidFill>
              </a:rPr>
              <a:t>4B</a:t>
            </a:r>
            <a:r>
              <a:rPr lang="zh-CN" altLang="en-US" b="1" dirty="0">
                <a:solidFill>
                  <a:srgbClr val="F85417"/>
                </a:solidFill>
              </a:rPr>
              <a:t>上，运行目标检测算法，分别显示其检测速度和准确率。</a:t>
            </a:r>
            <a:endParaRPr lang="zh-CN" altLang="en-US" b="1" dirty="0">
              <a:solidFill>
                <a:srgbClr val="F85417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40" y="933450"/>
            <a:ext cx="6444615" cy="4037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7159908" y="933453"/>
            <a:ext cx="4355816" cy="5448297"/>
          </a:xfrm>
          <a:custGeom>
            <a:avLst/>
            <a:gdLst>
              <a:gd name="connsiteX0" fmla="*/ 0 w 4355816"/>
              <a:gd name="connsiteY0" fmla="*/ 0 h 5448297"/>
              <a:gd name="connsiteX1" fmla="*/ 4355816 w 4355816"/>
              <a:gd name="connsiteY1" fmla="*/ 0 h 5448297"/>
              <a:gd name="connsiteX2" fmla="*/ 4355816 w 4355816"/>
              <a:gd name="connsiteY2" fmla="*/ 5448297 h 5448297"/>
              <a:gd name="connsiteX3" fmla="*/ 0 w 4355816"/>
              <a:gd name="connsiteY3" fmla="*/ 5448297 h 54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16" h="5448297">
                <a:moveTo>
                  <a:pt x="0" y="0"/>
                </a:moveTo>
                <a:lnTo>
                  <a:pt x="4355816" y="0"/>
                </a:lnTo>
                <a:lnTo>
                  <a:pt x="4355816" y="5448297"/>
                </a:lnTo>
                <a:lnTo>
                  <a:pt x="0" y="5448297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/>
        </p:nvSpPr>
        <p:spPr>
          <a:xfrm>
            <a:off x="624679" y="3699360"/>
            <a:ext cx="3642521" cy="153035"/>
          </a:xfrm>
          <a:prstGeom prst="rect">
            <a:avLst/>
          </a:prstGeom>
          <a:solidFill>
            <a:srgbClr val="034EA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7175" y="2738459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25400" cap="rnd">
                  <a:noFill/>
                </a:ln>
                <a:solidFill>
                  <a:srgbClr val="0070C0"/>
                </a:solidFill>
                <a:latin typeface="+mj-ea"/>
                <a:ea typeface="+mj-ea"/>
              </a:rPr>
              <a:t>感谢观赏</a:t>
            </a:r>
            <a:endParaRPr lang="zh-CN" altLang="en-US" sz="7200" dirty="0">
              <a:ln w="25400" cap="rnd">
                <a:noFill/>
              </a:ln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8326" y="3902954"/>
            <a:ext cx="3877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0" dirty="0">
                <a:solidFill>
                  <a:schemeClr val="accent1">
                    <a:alpha val="74000"/>
                  </a:schemeClr>
                </a:solidFill>
                <a:latin typeface="思源黑体 CN Medium" panose="020B0600000000000000" pitchFamily="34" charset="-122"/>
              </a:rPr>
              <a:t>THANKS FOR WATCHING</a:t>
            </a:r>
            <a:endParaRPr lang="en-US" altLang="zh-CN" sz="1600" b="1" spc="500" dirty="0">
              <a:solidFill>
                <a:schemeClr val="accent1">
                  <a:alpha val="74000"/>
                </a:schemeClr>
              </a:solidFill>
              <a:latin typeface="思源黑体 CN Medium" panose="020B06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46053" y="549275"/>
            <a:ext cx="9687135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939997" y="2046171"/>
            <a:ext cx="458610" cy="2590851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6939996" y="5972855"/>
            <a:ext cx="4593191" cy="408895"/>
          </a:xfrm>
          <a:prstGeom prst="roundRect">
            <a:avLst>
              <a:gd name="adj" fmla="val 54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76276" y="1147713"/>
            <a:ext cx="103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</a:rPr>
              <a:t>REFUSE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24840" y="387350"/>
            <a:ext cx="1038225" cy="338455"/>
          </a:xfrm>
          <a:prstGeom prst="roundRect">
            <a:avLst>
              <a:gd name="adj" fmla="val 21866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7166258" y="6025002"/>
            <a:ext cx="0" cy="30777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25809" y="1087940"/>
            <a:ext cx="1327244" cy="188728"/>
          </a:xfrm>
          <a:prstGeom prst="rect">
            <a:avLst/>
          </a:prstGeom>
          <a:solidFill>
            <a:srgbClr val="034EA2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89361" y="461472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n w="38100" cap="rnd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5400" dirty="0">
              <a:ln w="38100" cap="rnd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矩形: 圆角 63"/>
          <p:cNvSpPr/>
          <p:nvPr/>
        </p:nvSpPr>
        <p:spPr>
          <a:xfrm>
            <a:off x="8456626" y="651677"/>
            <a:ext cx="3735374" cy="543172"/>
          </a:xfrm>
          <a:prstGeom prst="roundRect">
            <a:avLst>
              <a:gd name="adj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8738889" y="692431"/>
            <a:ext cx="248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600" dirty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400" spc="600" dirty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9361" y="2302732"/>
            <a:ext cx="11127580" cy="2918817"/>
            <a:chOff x="504601" y="1998528"/>
            <a:chExt cx="11127580" cy="2918817"/>
          </a:xfrm>
        </p:grpSpPr>
        <p:sp>
          <p:nvSpPr>
            <p:cNvPr id="18" name="矩形: 圆角 17"/>
            <p:cNvSpPr/>
            <p:nvPr/>
          </p:nvSpPr>
          <p:spPr>
            <a:xfrm>
              <a:off x="504601" y="1998528"/>
              <a:ext cx="2671762" cy="2705100"/>
            </a:xfrm>
            <a:prstGeom prst="roundRect">
              <a:avLst>
                <a:gd name="adj" fmla="val 257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90500" sx="95000" sy="95000" algn="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43752" y="3171703"/>
              <a:ext cx="109728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选题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背景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1229" y="2163823"/>
              <a:ext cx="1613517" cy="1038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5000" b="0" i="0" spc="-300">
                  <a:ln w="12700">
                    <a:gradFill>
                      <a:gsLst>
                        <a:gs pos="74000">
                          <a:srgbClr val="434343">
                            <a:alpha val="85000"/>
                          </a:srgbClr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/>
              <a:r>
                <a:rPr lang="en-US" altLang="zh-CN" sz="7200" spc="400" dirty="0">
                  <a:ln w="25400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7200" spc="400" dirty="0">
                <a:ln w="2540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矩形: 圆角 1"/>
            <p:cNvSpPr/>
            <p:nvPr/>
          </p:nvSpPr>
          <p:spPr>
            <a:xfrm>
              <a:off x="824819" y="4542463"/>
              <a:ext cx="2350002" cy="32714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8288" y="4441730"/>
              <a:ext cx="2031326" cy="475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1200" b="0" i="0" spc="400">
                  <a:ln w="12700">
                    <a:gradFill>
                      <a:gsLst>
                        <a:gs pos="74000">
                          <a:srgbClr val="1E3420"/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>
                <a:lnSpc>
                  <a:spcPts val="3000"/>
                </a:lnSpc>
              </a:pPr>
              <a:endParaRPr lang="zh-CN" altLang="en-US" sz="1400" spc="0" dirty="0">
                <a:ln w="1270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6" name="矩形: 圆角 65"/>
            <p:cNvSpPr/>
            <p:nvPr/>
          </p:nvSpPr>
          <p:spPr>
            <a:xfrm>
              <a:off x="3323207" y="1998528"/>
              <a:ext cx="2671762" cy="2705100"/>
            </a:xfrm>
            <a:prstGeom prst="roundRect">
              <a:avLst>
                <a:gd name="adj" fmla="val 257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90500" sx="95000" sy="95000" algn="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562358" y="3171703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解决问题</a:t>
              </a:r>
              <a:endPara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与意义</a:t>
              </a:r>
              <a:endParaRPr 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579835" y="2163823"/>
              <a:ext cx="1613517" cy="1038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5000" b="0" i="0" spc="-300">
                  <a:ln w="12700">
                    <a:gradFill>
                      <a:gsLst>
                        <a:gs pos="74000">
                          <a:srgbClr val="434343">
                            <a:alpha val="85000"/>
                          </a:srgbClr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/>
              <a:r>
                <a:rPr lang="en-US" altLang="zh-CN" sz="7200" spc="400" dirty="0">
                  <a:ln w="25400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sz="7200" spc="400" dirty="0">
                <a:ln w="2540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9" name="矩形: 圆角 68"/>
            <p:cNvSpPr/>
            <p:nvPr/>
          </p:nvSpPr>
          <p:spPr>
            <a:xfrm>
              <a:off x="3643425" y="4542463"/>
              <a:ext cx="2350002" cy="327141"/>
            </a:xfrm>
            <a:prstGeom prst="roundRect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686894" y="4441730"/>
              <a:ext cx="2031326" cy="475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1200" b="0" i="0" spc="400">
                  <a:ln w="12700">
                    <a:gradFill>
                      <a:gsLst>
                        <a:gs pos="74000">
                          <a:srgbClr val="1E3420"/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>
                <a:lnSpc>
                  <a:spcPts val="3000"/>
                </a:lnSpc>
              </a:pPr>
              <a:endParaRPr lang="en-US" altLang="zh-CN" sz="1400" spc="0" dirty="0">
                <a:ln w="1270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72" name="矩形: 圆角 71"/>
            <p:cNvSpPr/>
            <p:nvPr/>
          </p:nvSpPr>
          <p:spPr>
            <a:xfrm>
              <a:off x="6141813" y="1998528"/>
              <a:ext cx="2671762" cy="2705100"/>
            </a:xfrm>
            <a:prstGeom prst="roundRect">
              <a:avLst>
                <a:gd name="adj" fmla="val 257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90500" sx="95000" sy="95000" algn="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380964" y="3171703"/>
              <a:ext cx="109728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技术</a:t>
              </a:r>
              <a:endParaRPr 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路线</a:t>
              </a:r>
              <a:endParaRPr 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398441" y="2163823"/>
              <a:ext cx="1613517" cy="1038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5000" b="0" i="0" spc="-300">
                  <a:ln w="12700">
                    <a:gradFill>
                      <a:gsLst>
                        <a:gs pos="74000">
                          <a:srgbClr val="434343">
                            <a:alpha val="85000"/>
                          </a:srgbClr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/>
              <a:r>
                <a:rPr lang="en-US" altLang="zh-CN" sz="7200" spc="400" dirty="0">
                  <a:ln w="25400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sz="7200" spc="400" dirty="0">
                <a:ln w="2540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>
              <a:off x="6462031" y="4542463"/>
              <a:ext cx="2350002" cy="32714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505500" y="4441730"/>
              <a:ext cx="2031326" cy="475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1200" b="0" i="0" spc="400">
                  <a:ln w="12700">
                    <a:gradFill>
                      <a:gsLst>
                        <a:gs pos="74000">
                          <a:srgbClr val="1E3420"/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>
                <a:lnSpc>
                  <a:spcPts val="3000"/>
                </a:lnSpc>
              </a:pPr>
              <a:endParaRPr lang="en-US" altLang="zh-CN" sz="1400" spc="0" dirty="0">
                <a:ln w="1270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78" name="矩形: 圆角 77"/>
            <p:cNvSpPr/>
            <p:nvPr/>
          </p:nvSpPr>
          <p:spPr>
            <a:xfrm>
              <a:off x="8960419" y="1998528"/>
              <a:ext cx="2671762" cy="2705100"/>
            </a:xfrm>
            <a:prstGeom prst="roundRect">
              <a:avLst>
                <a:gd name="adj" fmla="val 257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90500" sx="95000" sy="95000" algn="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199570" y="3171703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工作</a:t>
              </a:r>
              <a:endPara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安排</a:t>
              </a:r>
              <a:endParaRPr 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217047" y="2163823"/>
              <a:ext cx="1613517" cy="1038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5000" b="0" i="0" spc="-300">
                  <a:ln w="12700">
                    <a:gradFill>
                      <a:gsLst>
                        <a:gs pos="74000">
                          <a:srgbClr val="434343">
                            <a:alpha val="85000"/>
                          </a:srgbClr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/>
              <a:r>
                <a:rPr lang="en-US" altLang="zh-CN" sz="7200" spc="400" dirty="0">
                  <a:ln w="25400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sz="7200" spc="400" dirty="0">
                <a:ln w="2540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矩形: 圆角 80"/>
            <p:cNvSpPr/>
            <p:nvPr/>
          </p:nvSpPr>
          <p:spPr>
            <a:xfrm>
              <a:off x="9280637" y="4542463"/>
              <a:ext cx="2350002" cy="327141"/>
            </a:xfrm>
            <a:prstGeom prst="roundRect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324106" y="4441730"/>
              <a:ext cx="2031326" cy="475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85000"/>
                </a:lnSpc>
                <a:defRPr sz="11200" b="0" i="0" spc="400">
                  <a:ln w="12700">
                    <a:gradFill>
                      <a:gsLst>
                        <a:gs pos="74000">
                          <a:srgbClr val="1E3420"/>
                        </a:gs>
                        <a:gs pos="74000">
                          <a:srgbClr val="43434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Bahnschrift Condensed" panose="020B0502040204020203" pitchFamily="34" charset="0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algn="l">
                <a:lnSpc>
                  <a:spcPts val="3000"/>
                </a:lnSpc>
              </a:pPr>
              <a:endParaRPr lang="en-US" altLang="zh-CN" sz="1400" spc="0" dirty="0">
                <a:ln w="1270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选题背景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ONE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9745" y="1171273"/>
            <a:ext cx="9166860" cy="4515787"/>
            <a:chOff x="2593" y="1829"/>
            <a:chExt cx="14436" cy="7111"/>
          </a:xfrm>
        </p:grpSpPr>
        <p:grpSp>
          <p:nvGrpSpPr>
            <p:cNvPr id="56" name="组合 55"/>
            <p:cNvGrpSpPr/>
            <p:nvPr/>
          </p:nvGrpSpPr>
          <p:grpSpPr>
            <a:xfrm>
              <a:off x="2593" y="5476"/>
              <a:ext cx="5802" cy="3464"/>
              <a:chOff x="5271122" y="4128801"/>
              <a:chExt cx="3684566" cy="2199779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5409848" y="4128801"/>
                <a:ext cx="3545840" cy="1995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目标检测算法现状：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模型参数多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高计算复杂度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难以部署到嵌入式边缘设备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	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H="1">
                <a:off x="5271122" y="4189900"/>
                <a:ext cx="8255" cy="213868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5532029" y="6328359"/>
                <a:ext cx="36742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2593" y="1829"/>
              <a:ext cx="140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题目：轻量化目标检测算法设计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93" y="2797"/>
              <a:ext cx="14436" cy="2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基于深度学习的目标检测算法在准确性方面表现出色，但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它们通常具有较大的模型大小和高计算复杂度，导致在资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源受限的环境下难以应用。因此通过牺牲一小部分检测精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zh-CN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度而实现加速的轻量化网络获得了广大关注。</a:t>
              </a:r>
              <a:endPara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7" name="图片 6" descr="b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0" y="933450"/>
            <a:ext cx="391033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682" y="446775"/>
            <a:ext cx="39625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解决问题与意义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36550" y="1281430"/>
            <a:ext cx="7549515" cy="1174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在此背景下，利用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Python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语言和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现有的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Yolov5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Yolov5-Lite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目标检测模型，设计轻量化的目标检测算法，并最终部署到树莓派。</a:t>
            </a:r>
            <a:endParaRPr 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ClrTx/>
              <a:buSzTx/>
              <a:buFontTx/>
            </a:pP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旨在降低目标检测模型的复杂度，进一步提高目标检测的速度。</a:t>
            </a:r>
            <a:endParaRPr 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6550" y="2694305"/>
            <a:ext cx="54413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模型训练的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环境</a:t>
            </a:r>
            <a:endParaRPr lang="zh-CN" altLang="en-US" sz="2000" dirty="0"/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371475" y="3093085"/>
          <a:ext cx="5083810" cy="302196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76680"/>
                <a:gridCol w="3707130"/>
              </a:tblGrid>
              <a:tr h="371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操作系统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Ubuntu 22.04.3 LTS 64</a:t>
                      </a:r>
                      <a:r>
                        <a:rPr lang="zh-CN" altLang="en-US"/>
                        <a:t>位</a:t>
                      </a:r>
                      <a:endParaRPr lang="zh-CN" altLang="en-US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处理器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2.5Ghz </a:t>
                      </a:r>
                      <a:r>
                        <a:rPr lang="zh-CN" altLang="en-US"/>
                        <a:t>双核</a:t>
                      </a:r>
                      <a:endParaRPr lang="zh-CN" altLang="en-US"/>
                    </a:p>
                  </a:txBody>
                  <a:tcPr/>
                </a:tc>
              </a:tr>
              <a:tr h="479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环境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3.8</a:t>
                      </a:r>
                      <a:r>
                        <a:rPr lang="zh-CN" altLang="en-US"/>
                        <a:t>版本、</a:t>
                      </a:r>
                      <a:r>
                        <a:rPr lang="en-US" altLang="zh-CN"/>
                        <a:t>Pycharm</a:t>
                      </a:r>
                      <a:endParaRPr lang="en-US" altLang="zh-CN"/>
                    </a:p>
                  </a:txBody>
                  <a:tcPr/>
                </a:tc>
              </a:tr>
              <a:tr h="685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包及其他技术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pandas,sklearn,numpy,pytorch</a:t>
                      </a:r>
                      <a:r>
                        <a:rPr lang="zh-CN" altLang="en-US"/>
                        <a:t>等</a:t>
                      </a:r>
                      <a:endParaRPr lang="zh-CN" altLang="en-US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内存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16GB</a:t>
                      </a:r>
                      <a:endParaRPr lang="en-US" altLang="zh-CN" dirty="0"/>
                    </a:p>
                  </a:txBody>
                  <a:tcPr/>
                </a:tc>
              </a:tr>
              <a:tr h="3714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显卡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NVIDIA GeForce RTX 4060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09005" y="2694305"/>
            <a:ext cx="54413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模型运行的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环境</a:t>
            </a:r>
            <a:endParaRPr lang="zh-CN" altLang="en-US" sz="2000" dirty="0"/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6184900" y="3093085"/>
          <a:ext cx="5441950" cy="2468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73835"/>
                <a:gridCol w="39681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操作系统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Raspberry Pi OS 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1.5GHz</a:t>
                      </a:r>
                      <a:r>
                        <a:rPr lang="zh-CN" altLang="en-US"/>
                        <a:t>四核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环境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3.8</a:t>
                      </a:r>
                      <a:r>
                        <a:rPr lang="zh-CN" altLang="en-US"/>
                        <a:t>版本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包及其他技术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pandas,sklearn,numpy,pytorch,OpenCV,PyQT</a:t>
                      </a:r>
                      <a:r>
                        <a:rPr lang="zh-CN" altLang="en-US"/>
                        <a:t>等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4GB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技术路线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650240" y="1031106"/>
            <a:ext cx="110109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总体实现框架：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数据集制作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模型训练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部署到树莓派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界面设计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性能分析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图片 9" descr="轻量化目标检测算法的设计"/>
          <p:cNvPicPr>
            <a:picLocks noChangeAspect="1"/>
          </p:cNvPicPr>
          <p:nvPr/>
        </p:nvPicPr>
        <p:blipFill>
          <a:blip r:embed="rId1"/>
          <a:srcRect l="3073" t="6984" r="2927" b="7585"/>
          <a:stretch>
            <a:fillRect/>
          </a:stretch>
        </p:blipFill>
        <p:spPr>
          <a:xfrm>
            <a:off x="83820" y="2039620"/>
            <a:ext cx="11911965" cy="4319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等腰三角形 48"/>
          <p:cNvSpPr/>
          <p:nvPr/>
        </p:nvSpPr>
        <p:spPr>
          <a:xfrm rot="5400000">
            <a:off x="-58865" y="2508472"/>
            <a:ext cx="1958788" cy="184105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DE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697533" y="5887901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5400000">
            <a:off x="-54959" y="2569559"/>
            <a:ext cx="1828800" cy="1718882"/>
          </a:xfrm>
          <a:prstGeom prst="triangl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776910" y="1957215"/>
            <a:ext cx="4705563" cy="1615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编写程序，使用树莓派4B的 Camera 直接在捕获需要识别目标物的图片信息。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将捕获到的待识别目标物照片传输到PC端，确定类别，利用 Labelme 软件进行标注。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编写程序，将标注的文件JSON格式转txt的Y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olo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格式。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7533" y="1392487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数据集制作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787178" y="1854152"/>
            <a:ext cx="469529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技术路线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392555"/>
            <a:ext cx="5572760" cy="4284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11100"/>
          <a:stretch>
            <a:fillRect/>
          </a:stretch>
        </p:blipFill>
        <p:spPr>
          <a:xfrm>
            <a:off x="6697345" y="3810635"/>
            <a:ext cx="4407535" cy="251269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6200000">
            <a:off x="7244716" y="753900"/>
            <a:ext cx="4464424" cy="53502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91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3499" y="1960680"/>
            <a:ext cx="4741772" cy="2908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GitHub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上下载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Yolov5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Yolov5-Lite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的源代码，在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Pycharm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中配置模型的环境。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将制作好的数据集放到训练对应的目录下。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配置训练集、测试集地址、种类数及相应的标签。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训练模型，得到训练数据内容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(best_weight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last_weight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等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9682" y="130524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目标检测模型训练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71367" y="6115167"/>
            <a:ext cx="668525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60510" y="1380958"/>
            <a:ext cx="179382" cy="584775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技术路线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9061" y="4249272"/>
            <a:ext cx="2704376" cy="69028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image-20240121133437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0" y="1305560"/>
            <a:ext cx="654685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等腰三角形 48"/>
          <p:cNvSpPr/>
          <p:nvPr/>
        </p:nvSpPr>
        <p:spPr>
          <a:xfrm rot="5400000">
            <a:off x="-58865" y="2508472"/>
            <a:ext cx="1958788" cy="184105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DE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697533" y="5887901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5400000">
            <a:off x="-54959" y="2569559"/>
            <a:ext cx="1828800" cy="1718882"/>
          </a:xfrm>
          <a:prstGeom prst="triangl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777545" y="1957215"/>
            <a:ext cx="4705563" cy="263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将模型转换成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ONNX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模型。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ONNX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：Open Neural Network Exchange，支持许多框架，框架中的模型都可以被转换成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ONNX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格式，从而实现跨平台。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在树莓派上安装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onnxruntim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，用来成功运行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ONNX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格式的模型。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7533" y="1392487"/>
            <a:ext cx="279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模型部署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787178" y="1854152"/>
            <a:ext cx="469529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技术路线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2435" t="2098" r="4302" b="1815"/>
          <a:stretch>
            <a:fillRect/>
          </a:stretch>
        </p:blipFill>
        <p:spPr>
          <a:xfrm>
            <a:off x="8718550" y="4177665"/>
            <a:ext cx="2918460" cy="21520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983" t="2725" r="5395"/>
          <a:stretch>
            <a:fillRect/>
          </a:stretch>
        </p:blipFill>
        <p:spPr>
          <a:xfrm>
            <a:off x="102870" y="1510030"/>
            <a:ext cx="6577965" cy="329374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6200000">
            <a:off x="7244716" y="753900"/>
            <a:ext cx="4464424" cy="53502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3051"/>
            <a:ext cx="537168" cy="6604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6381911"/>
            <a:ext cx="12192000" cy="47625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6096000" y="6482849"/>
            <a:ext cx="0" cy="274052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3499" y="1960680"/>
            <a:ext cx="4741772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编写程序，调用摄像头，运行目标检测算法。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利用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PyQT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技术，为程序编写一个前端界面。分别展示摄像头的识别图像以及相应的性能指标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(FPS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、准确率等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9682" y="1305247"/>
            <a:ext cx="32542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目标检测及性能展示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71367" y="6115167"/>
            <a:ext cx="668525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60510" y="1380958"/>
            <a:ext cx="179382" cy="584775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9682" y="447380"/>
            <a:ext cx="2357818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ln w="25400">
                  <a:noFill/>
                </a:ln>
                <a:solidFill>
                  <a:srgbClr val="232B38"/>
                </a:solidFill>
                <a:latin typeface="+mj-ea"/>
                <a:ea typeface="+mj-ea"/>
              </a:rPr>
              <a:t>技术路线</a:t>
            </a:r>
            <a:endParaRPr lang="zh-CN" altLang="en-US" sz="3200" dirty="0">
              <a:ln w="25400">
                <a:noFill/>
              </a:ln>
              <a:solidFill>
                <a:srgbClr val="232B38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808" y="205012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</a:rPr>
              <a:t>PART 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9061" y="4249272"/>
            <a:ext cx="2704376" cy="69028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45" y="1305560"/>
            <a:ext cx="6444615" cy="40379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PP_MARK_KEY" val="b8f7fefb-1708-472f-9615-6b7503a6cfde"/>
  <p:tag name="COMMONDATA" val="eyJoZGlkIjoiYTc2ZGZiNzZiNDVlOGViOWVmM2JhOTY0NGJkNjUyYzgifQ=="/>
  <p:tag name="commondata" val="eyJoZGlkIjoiNjU2YjE3ZDVlOWU4MGU2NGEwM2ZlYTIxYWI0OGMxMG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ABLE_BEAUTIFY" val="smartTable{4a1d8221-22b5-4b64-b2f2-bea98674dbeb}"/>
</p:tagLst>
</file>

<file path=ppt/tags/tag4.xml><?xml version="1.0" encoding="utf-8"?>
<p:tagLst xmlns:p="http://schemas.openxmlformats.org/presentationml/2006/main">
  <p:tag name="KSO_WM_UNIT_TABLE_BEAUTIFY" val="smartTable{4a1d8221-22b5-4b64-b2f2-bea98674dbeb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Heavy"/>
        <a:ea typeface="思源黑体 CN Heavy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1594</Words>
  <Application>WPS 演示</Application>
  <PresentationFormat>宽屏</PresentationFormat>
  <Paragraphs>209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9" baseType="lpstr">
      <vt:lpstr>Arial</vt:lpstr>
      <vt:lpstr>宋体</vt:lpstr>
      <vt:lpstr>Wingdings</vt:lpstr>
      <vt:lpstr>思源黑体 CN Light</vt:lpstr>
      <vt:lpstr>思源黑体 CN Bold</vt:lpstr>
      <vt:lpstr>Segoe UI Light</vt:lpstr>
      <vt:lpstr>思源黑体 CN Light</vt:lpstr>
      <vt:lpstr>阿里巴巴普惠体 B</vt:lpstr>
      <vt:lpstr>Arial</vt:lpstr>
      <vt:lpstr>思源黑体 CN Medium</vt:lpstr>
      <vt:lpstr>黑体</vt:lpstr>
      <vt:lpstr>Noto Sans CJK HK</vt:lpstr>
      <vt:lpstr>Noto Serif CJK JP</vt:lpstr>
      <vt:lpstr>Bahnschrift Condensed</vt:lpstr>
      <vt:lpstr>微软雅黑 Light</vt:lpstr>
      <vt:lpstr>OPPOSans H</vt:lpstr>
      <vt:lpstr>仿宋</vt:lpstr>
      <vt:lpstr>Wingdings</vt:lpstr>
      <vt:lpstr>思源黑体 CN Heavy</vt:lpstr>
      <vt:lpstr>微软雅黑</vt:lpstr>
      <vt:lpstr>宋体</vt:lpstr>
      <vt:lpstr>Arial Unicode MS</vt:lpstr>
      <vt:lpstr>文泉驿正黑</vt:lpstr>
      <vt:lpstr>Times New Roman</vt:lpstr>
      <vt:lpstr>思源黑体 CN Medium</vt:lpstr>
      <vt:lpstr>文泉驿微米黑</vt:lpstr>
      <vt:lpstr>51PPT模板网   www.51pptmoban.com</vt:lpstr>
      <vt:lpstr>轻量化目标检测算法的设计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拒绝校园贷主题班会ppt模板</dc:title>
  <dc:creator>李立</dc:creator>
  <cp:keywords>P界达人</cp:keywords>
  <dc:description>www.51pptmoban.com</dc:description>
  <cp:lastModifiedBy>benxiaohai</cp:lastModifiedBy>
  <cp:revision>8617</cp:revision>
  <dcterms:created xsi:type="dcterms:W3CDTF">2024-01-31T01:59:15Z</dcterms:created>
  <dcterms:modified xsi:type="dcterms:W3CDTF">2024-01-31T01:59:15Z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521233EC1C4A4132B6EBF11C260BDD50_13</vt:lpwstr>
  </property>
  <property fmtid="{D5CDD505-2E9C-101B-9397-08002B2CF9AE}" pid="3" name="KSOProductBuildVer">
    <vt:lpwstr>2052-11.1.0.11711</vt:lpwstr>
  </property>
</Properties>
</file>